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2"/>
  </p:notesMasterIdLst>
  <p:sldIdLst>
    <p:sldId id="279" r:id="rId2"/>
    <p:sldId id="267" r:id="rId3"/>
    <p:sldId id="276" r:id="rId4"/>
    <p:sldId id="280" r:id="rId5"/>
    <p:sldId id="270" r:id="rId6"/>
    <p:sldId id="271" r:id="rId7"/>
    <p:sldId id="272" r:id="rId8"/>
    <p:sldId id="277" r:id="rId9"/>
    <p:sldId id="278" r:id="rId10"/>
    <p:sldId id="281" r:id="rId11"/>
  </p:sldIdLst>
  <p:sldSz cx="18288000" cy="10287000"/>
  <p:notesSz cx="10287000" cy="18288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94" d="100"/>
          <a:sy n="94" d="100"/>
        </p:scale>
        <p:origin x="66" y="4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159769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FlexSoft, Nemetschek Allplan içinde çalışan, betonarme donatısını (kolon, kiriş, duvar, döşeme) otomatik üreten bir eklentidir.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FlexSoft; kolay kurulum ve güçlü, kandırılması zor bir lisanslama sistemini bir arada sunar.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Her modül kendi editör penceresiyle gelir; kullanıcı ölçüleri girer, program donatıyı 2B kesit ve 3B model olarak çizer.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Kullanıcı hiçbir dosyayı elle kopyalamaz; AppManager tüm yerleştirmeyi otomatik yapar.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python_env artık ana pakete dahil değil, ayrı bir bağımlılık paketi olarak yönetiliyor.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E-posta/şifre çalınsa bile, parmak izi tutmadığı için başka bilgisayarda program açılamaz.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Donanım değişikliği veya format sonrası lisans yeni duruma bağlanmalıdır. Kullanıcı bu durumda bizimle iletişime geçer.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Lisans her açılışta sunucudan doğrulandığı için lisanslı Allplan 2026 ve kesintisiz internet bağlantısı zorunludur.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Tüm süreç tek butonluk — parmak izi ve doğrulama arka planda otomatik yapılır. Asıl freni parmak izi koyar; e-posta ek bir güvenlik ve iletişim katmanıdır.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Bu, hem müşteriye esneklik sağlar hem de tek-lisans-tek-PC kuralını korur.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143000" y="1143000"/>
            <a:ext cx="16011525" cy="8010525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ln w="9525">
            <a:solidFill>
              <a:srgbClr val="0F172A">
                <a:alpha val="8000"/>
              </a:srgbClr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3" name="Text 1"/>
          <p:cNvSpPr/>
          <p:nvPr/>
        </p:nvSpPr>
        <p:spPr>
          <a:xfrm>
            <a:off x="13208000" y="754261"/>
            <a:ext cx="4318000" cy="755207"/>
          </a:xfrm>
          <a:prstGeom prst="rect">
            <a:avLst/>
          </a:prstGeom>
          <a:noFill/>
          <a:ln/>
        </p:spPr>
        <p:txBody>
          <a:bodyPr wrap="none" lIns="25400" tIns="25400" rIns="25400" bIns="25400" rtlCol="0" anchor="t">
            <a:spAutoFit/>
          </a:bodyPr>
          <a:lstStyle/>
          <a:p>
            <a:pPr marL="0" indent="0" algn="l">
              <a:lnSpc>
                <a:spcPct val="132857"/>
              </a:lnSpc>
              <a:buNone/>
            </a:pPr>
            <a:r>
              <a:rPr lang="en-US" sz="1800" b="1" kern="0" spc="144" dirty="0">
                <a:solidFill>
                  <a:srgbClr val="3B82F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TEKNİK GENEL BAKIŞ</a:t>
            </a:r>
            <a:endParaRPr lang="en-US" sz="1800" dirty="0"/>
          </a:p>
        </p:txBody>
      </p:sp>
      <p:sp>
        <p:nvSpPr>
          <p:cNvPr id="4" name="Text 2"/>
          <p:cNvSpPr/>
          <p:nvPr/>
        </p:nvSpPr>
        <p:spPr>
          <a:xfrm>
            <a:off x="1000423" y="3794671"/>
            <a:ext cx="17759035" cy="294317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spAutoFit/>
          </a:bodyPr>
          <a:lstStyle/>
          <a:p>
            <a:pPr marL="0" indent="0" algn="l">
              <a:lnSpc>
                <a:spcPct val="87009"/>
              </a:lnSpc>
              <a:buNone/>
            </a:pPr>
            <a:r>
              <a:rPr lang="en-US" sz="21600" b="1" dirty="0">
                <a:solidFill>
                  <a:srgbClr val="0F17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FlexSoft</a:t>
            </a:r>
            <a:endParaRPr lang="en-US" sz="21600" dirty="0"/>
          </a:p>
        </p:txBody>
      </p:sp>
      <p:sp>
        <p:nvSpPr>
          <p:cNvPr id="5" name="Text 3"/>
          <p:cNvSpPr/>
          <p:nvPr/>
        </p:nvSpPr>
        <p:spPr>
          <a:xfrm>
            <a:off x="1143000" y="6442621"/>
            <a:ext cx="3937000" cy="1536446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spAutoFit/>
          </a:bodyPr>
          <a:lstStyle/>
          <a:p>
            <a:pPr marL="0" indent="0" algn="l">
              <a:lnSpc>
                <a:spcPct val="150000"/>
              </a:lnSpc>
              <a:buNone/>
            </a:pPr>
            <a:r>
              <a:rPr lang="en-US" sz="3400" dirty="0">
                <a:solidFill>
                  <a:srgbClr val="0F172A">
                    <a:alpha val="55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Allplan için otomatik donatı eklentisi</a:t>
            </a:r>
            <a:endParaRPr lang="en-US" sz="3400" dirty="0"/>
          </a:p>
        </p:txBody>
      </p:sp>
      <p:sp>
        <p:nvSpPr>
          <p:cNvPr id="6" name="Text 4"/>
          <p:cNvSpPr/>
          <p:nvPr/>
        </p:nvSpPr>
        <p:spPr>
          <a:xfrm>
            <a:off x="5257800" y="6442621"/>
            <a:ext cx="9408959" cy="1536446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spAutoFit/>
          </a:bodyPr>
          <a:lstStyle/>
          <a:p>
            <a:pPr marL="0" indent="0" algn="l">
              <a:lnSpc>
                <a:spcPct val="150000"/>
              </a:lnSpc>
              <a:buNone/>
            </a:pPr>
            <a:r>
              <a:rPr lang="en-US" sz="3400" dirty="0">
                <a:solidFill>
                  <a:srgbClr val="0F172A">
                    <a:alpha val="55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Kolon, kiriş, duvar ve döşeme donatısını Allplan 2026 içinde otomatik üretir.</a:t>
            </a:r>
            <a:endParaRPr lang="en-US" sz="340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18CA985-21B5-499E-B59C-78C8E7636B67}"/>
              </a:ext>
            </a:extLst>
          </p:cNvPr>
          <p:cNvSpPr txBox="1"/>
          <p:nvPr/>
        </p:nvSpPr>
        <p:spPr>
          <a:xfrm>
            <a:off x="1143000" y="8712200"/>
            <a:ext cx="11430000" cy="330200"/>
          </a:xfrm>
          <a:prstGeom prst="rect">
            <a:avLst/>
          </a:prstGeom>
          <a:noFill/>
        </p:spPr>
        <p:txBody>
          <a:bodyPr vertOverflow="overflow" vert="horz" wrap="none" rtlCol="0" anchor="t" anchorCtr="0">
            <a:noAutofit/>
          </a:bodyPr>
          <a:lstStyle/>
          <a:p>
            <a:pPr algn="l"/>
            <a:r>
              <a:rPr lang="tr-TR" sz="2000">
                <a:solidFill>
                  <a:srgbClr val="64748B"/>
                </a:solidFill>
                <a:latin typeface="Arial"/>
                <a:cs typeface="Arial"/>
              </a:rPr>
              <a:t>FlexSoft Arge   ·   Lisanslama &amp; Kurulum   ·   Temmuz 2026</a:t>
            </a:r>
          </a:p>
        </p:txBody>
      </p:sp>
    </p:spTree>
    <p:extLst>
      <p:ext uri="{BB962C8B-B14F-4D97-AF65-F5344CB8AC3E}">
        <p14:creationId xmlns:p14="http://schemas.microsoft.com/office/powerpoint/2010/main" val="6774939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143000" y="1143000"/>
            <a:ext cx="16011525" cy="8010525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ln w="9525">
            <a:solidFill>
              <a:srgbClr val="0F172A">
                <a:alpha val="8000"/>
              </a:srgbClr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3" name="Text 1"/>
          <p:cNvSpPr/>
          <p:nvPr/>
        </p:nvSpPr>
        <p:spPr>
          <a:xfrm>
            <a:off x="1143000" y="754261"/>
            <a:ext cx="888504" cy="989823"/>
          </a:xfrm>
          <a:prstGeom prst="rect">
            <a:avLst/>
          </a:prstGeom>
          <a:noFill/>
          <a:ln/>
        </p:spPr>
        <p:txBody>
          <a:bodyPr wrap="none" lIns="25400" tIns="25400" rIns="25400" bIns="25400" rtlCol="0" anchor="t">
            <a:spAutoFit/>
          </a:bodyPr>
          <a:lstStyle/>
          <a:p>
            <a:pPr marL="0" indent="0" algn="l">
              <a:lnSpc>
                <a:spcPct val="132857"/>
              </a:lnSpc>
              <a:buNone/>
            </a:pPr>
            <a:r>
              <a:rPr lang="en-US" sz="2400" b="1" kern="0" spc="144" dirty="0">
                <a:solidFill>
                  <a:srgbClr val="3B82F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KAPANIŞ</a:t>
            </a:r>
            <a:endParaRPr lang="en-US" sz="2400" dirty="0"/>
          </a:p>
        </p:txBody>
      </p:sp>
      <p:sp>
        <p:nvSpPr>
          <p:cNvPr id="4" name="Text 2"/>
          <p:cNvSpPr/>
          <p:nvPr/>
        </p:nvSpPr>
        <p:spPr>
          <a:xfrm>
            <a:off x="1095524" y="1646039"/>
            <a:ext cx="17654424" cy="101527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spAutoFit/>
          </a:bodyPr>
          <a:lstStyle/>
          <a:p>
            <a:pPr marL="0" indent="0" algn="l">
              <a:lnSpc>
                <a:spcPct val="87273"/>
              </a:lnSpc>
              <a:buNone/>
            </a:pPr>
            <a:r>
              <a:rPr lang="en-US" sz="7200" b="1" dirty="0">
                <a:solidFill>
                  <a:srgbClr val="0F17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Özet</a:t>
            </a:r>
            <a:endParaRPr lang="en-US" sz="7200" dirty="0"/>
          </a:p>
        </p:txBody>
      </p:sp>
      <p:sp>
        <p:nvSpPr>
          <p:cNvPr id="5" name="Text 3"/>
          <p:cNvSpPr/>
          <p:nvPr/>
        </p:nvSpPr>
        <p:spPr>
          <a:xfrm>
            <a:off x="1143000" y="3242370"/>
            <a:ext cx="16973550" cy="58682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spAutoFit/>
          </a:bodyPr>
          <a:lstStyle/>
          <a:p>
            <a:pPr marL="0" indent="0" algn="l">
              <a:lnSpc>
                <a:spcPct val="150000"/>
              </a:lnSpc>
              <a:buNone/>
            </a:pPr>
            <a:r>
              <a:rPr lang="en-US" sz="2600" b="1" dirty="0">
                <a:solidFill>
                  <a:srgbClr val="2563E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Ürün </a:t>
            </a:r>
            <a:r>
              <a:rPr lang="en-US" sz="2600" dirty="0">
                <a:solidFill>
                  <a:srgbClr val="0F17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— Allplan 2026 için Türk standartlarına uygun otomatik donatı: kolon, kiriş, duvar, döşeme.</a:t>
            </a:r>
            <a:endParaRPr lang="en-US" sz="2600" dirty="0"/>
          </a:p>
        </p:txBody>
      </p:sp>
      <p:sp>
        <p:nvSpPr>
          <p:cNvPr id="6" name="Text 4"/>
          <p:cNvSpPr/>
          <p:nvPr/>
        </p:nvSpPr>
        <p:spPr>
          <a:xfrm>
            <a:off x="1143000" y="4114800"/>
            <a:ext cx="16973550" cy="58682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spAutoFit/>
          </a:bodyPr>
          <a:lstStyle/>
          <a:p>
            <a:pPr marL="0" indent="0" algn="l">
              <a:lnSpc>
                <a:spcPct val="150000"/>
              </a:lnSpc>
              <a:buNone/>
            </a:pPr>
            <a:r>
              <a:rPr lang="en-US" sz="2600" b="1" dirty="0">
                <a:solidFill>
                  <a:srgbClr val="2563E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Kurulum </a:t>
            </a:r>
            <a:r>
              <a:rPr lang="en-US" sz="2600" dirty="0">
                <a:solidFill>
                  <a:srgbClr val="0F17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— AppManager her şeyi otomatik indirip yerleştirir; elle kopyalama yok.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1143000" y="4987230"/>
            <a:ext cx="16973550" cy="58682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spAutoFit/>
          </a:bodyPr>
          <a:lstStyle/>
          <a:p>
            <a:pPr marL="0" indent="0" algn="l">
              <a:lnSpc>
                <a:spcPct val="150000"/>
              </a:lnSpc>
              <a:buNone/>
            </a:pPr>
            <a:r>
              <a:rPr lang="en-US" sz="2600" b="1" dirty="0">
                <a:solidFill>
                  <a:srgbClr val="2563E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Gereksinim </a:t>
            </a:r>
            <a:r>
              <a:rPr lang="en-US" sz="2600" dirty="0">
                <a:solidFill>
                  <a:srgbClr val="0F17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— lisanslı Allplan 2026 ve kesintisiz internet bağlantısı.</a:t>
            </a:r>
            <a:endParaRPr lang="en-US" sz="2600" dirty="0"/>
          </a:p>
        </p:txBody>
      </p:sp>
      <p:sp>
        <p:nvSpPr>
          <p:cNvPr id="8" name="Text 6"/>
          <p:cNvSpPr/>
          <p:nvPr/>
        </p:nvSpPr>
        <p:spPr>
          <a:xfrm>
            <a:off x="1143000" y="5859661"/>
            <a:ext cx="16973550" cy="58682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spAutoFit/>
          </a:bodyPr>
          <a:lstStyle/>
          <a:p>
            <a:pPr marL="0" indent="0" algn="l">
              <a:lnSpc>
                <a:spcPct val="150000"/>
              </a:lnSpc>
              <a:buNone/>
            </a:pPr>
            <a:r>
              <a:rPr lang="en-US" sz="2600" b="1" dirty="0">
                <a:solidFill>
                  <a:srgbClr val="2563E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Lisans </a:t>
            </a:r>
            <a:r>
              <a:rPr lang="en-US" sz="2600" dirty="0">
                <a:solidFill>
                  <a:srgbClr val="0F17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— kişiye değil, bilgisayara bağlanır.</a:t>
            </a:r>
            <a:endParaRPr lang="en-US" sz="2600" dirty="0"/>
          </a:p>
        </p:txBody>
      </p:sp>
      <p:sp>
        <p:nvSpPr>
          <p:cNvPr id="9" name="Text 7"/>
          <p:cNvSpPr/>
          <p:nvPr/>
        </p:nvSpPr>
        <p:spPr>
          <a:xfrm>
            <a:off x="1143000" y="6732091"/>
            <a:ext cx="16973550" cy="58682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spAutoFit/>
          </a:bodyPr>
          <a:lstStyle/>
          <a:p>
            <a:pPr marL="0" indent="0" algn="l">
              <a:lnSpc>
                <a:spcPct val="150000"/>
              </a:lnSpc>
              <a:buNone/>
            </a:pPr>
            <a:r>
              <a:rPr lang="en-US" sz="2600" b="1" dirty="0">
                <a:solidFill>
                  <a:srgbClr val="2563E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Esneklik </a:t>
            </a:r>
            <a:r>
              <a:rPr lang="en-US" sz="2600" dirty="0">
                <a:solidFill>
                  <a:srgbClr val="0F17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— 14 günlük ücretsiz demo; değişiklik veya format sonrası destekle çözüm.</a:t>
            </a:r>
            <a:endParaRPr lang="en-US" sz="2600" dirty="0"/>
          </a:p>
        </p:txBody>
      </p:sp>
      <p:sp>
        <p:nvSpPr>
          <p:cNvPr id="10" name="Text 8"/>
          <p:cNvSpPr/>
          <p:nvPr/>
        </p:nvSpPr>
        <p:spPr>
          <a:xfrm>
            <a:off x="1143000" y="7833122"/>
            <a:ext cx="16973550" cy="58682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spAutoFit/>
          </a:bodyPr>
          <a:lstStyle/>
          <a:p>
            <a:pPr marL="0" indent="0" algn="l">
              <a:lnSpc>
                <a:spcPct val="150000"/>
              </a:lnSpc>
              <a:buNone/>
            </a:pPr>
            <a:r>
              <a:rPr lang="en-US" sz="2600" dirty="0">
                <a:solidFill>
                  <a:srgbClr val="0F17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FlexSoft — kolay kurulum ile donanıma bağlı güçlü lisanslamayı bir arada sunar.</a:t>
            </a:r>
            <a:endParaRPr lang="en-US" sz="260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03A08A7-F08D-4A60-9CFE-A5F254A0A1E9}"/>
              </a:ext>
            </a:extLst>
          </p:cNvPr>
          <p:cNvSpPr txBox="1"/>
          <p:nvPr/>
        </p:nvSpPr>
        <p:spPr>
          <a:xfrm>
            <a:off x="1143000" y="8712200"/>
            <a:ext cx="6604000" cy="330200"/>
          </a:xfrm>
          <a:prstGeom prst="rect">
            <a:avLst/>
          </a:prstGeom>
          <a:noFill/>
        </p:spPr>
        <p:txBody>
          <a:bodyPr vertOverflow="overflow" vert="horz" wrap="none" rtlCol="0" anchor="t" anchorCtr="0">
            <a:noAutofit/>
          </a:bodyPr>
          <a:lstStyle/>
          <a:p>
            <a:pPr algn="l"/>
            <a:r>
              <a:rPr lang="tr-TR" sz="2000">
                <a:solidFill>
                  <a:srgbClr val="64748B"/>
                </a:solidFill>
                <a:latin typeface="Arial"/>
                <a:cs typeface="Arial"/>
              </a:rPr>
              <a:t>FlexSoft Arge — Temmuz 2026</a:t>
            </a:r>
          </a:p>
        </p:txBody>
      </p:sp>
    </p:spTree>
    <p:extLst>
      <p:ext uri="{BB962C8B-B14F-4D97-AF65-F5344CB8AC3E}">
        <p14:creationId xmlns:p14="http://schemas.microsoft.com/office/powerpoint/2010/main" val="13428032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143000" y="1143000"/>
            <a:ext cx="16011525" cy="8010525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ln w="9525">
            <a:solidFill>
              <a:srgbClr val="0F172A">
                <a:alpha val="8000"/>
              </a:srgbClr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3" name="Text 1"/>
          <p:cNvSpPr/>
          <p:nvPr/>
        </p:nvSpPr>
        <p:spPr>
          <a:xfrm>
            <a:off x="1143000" y="754261"/>
            <a:ext cx="587127" cy="989823"/>
          </a:xfrm>
          <a:prstGeom prst="rect">
            <a:avLst/>
          </a:prstGeom>
          <a:noFill/>
          <a:ln/>
        </p:spPr>
        <p:txBody>
          <a:bodyPr wrap="none" lIns="25400" tIns="25400" rIns="25400" bIns="25400" rtlCol="0" anchor="t">
            <a:spAutoFit/>
          </a:bodyPr>
          <a:lstStyle/>
          <a:p>
            <a:pPr marL="0" indent="0" algn="l">
              <a:lnSpc>
                <a:spcPct val="132857"/>
              </a:lnSpc>
              <a:buNone/>
            </a:pPr>
            <a:r>
              <a:rPr lang="en-US" sz="2400" b="1" kern="0" spc="144" dirty="0">
                <a:solidFill>
                  <a:srgbClr val="3B82F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ÜRÜN</a:t>
            </a:r>
            <a:endParaRPr lang="en-US" sz="2400" dirty="0"/>
          </a:p>
        </p:txBody>
      </p:sp>
      <p:sp>
        <p:nvSpPr>
          <p:cNvPr id="4" name="Text 2"/>
          <p:cNvSpPr/>
          <p:nvPr/>
        </p:nvSpPr>
        <p:spPr>
          <a:xfrm>
            <a:off x="1095524" y="1646039"/>
            <a:ext cx="17654424" cy="101527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spAutoFit/>
          </a:bodyPr>
          <a:lstStyle/>
          <a:p>
            <a:pPr marL="0" indent="0" algn="l">
              <a:lnSpc>
                <a:spcPct val="87273"/>
              </a:lnSpc>
              <a:buNone/>
            </a:pPr>
            <a:r>
              <a:rPr lang="en-US" sz="7200" b="1" dirty="0">
                <a:solidFill>
                  <a:srgbClr val="0F17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FlexSoft ne yapar?</a:t>
            </a:r>
            <a:endParaRPr lang="en-US" sz="7200" dirty="0"/>
          </a:p>
        </p:txBody>
      </p:sp>
      <p:sp>
        <p:nvSpPr>
          <p:cNvPr id="5" name="Text 3"/>
          <p:cNvSpPr/>
          <p:nvPr/>
        </p:nvSpPr>
        <p:spPr>
          <a:xfrm>
            <a:off x="1143000" y="3202335"/>
            <a:ext cx="15304770" cy="114358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spAutoFit/>
          </a:bodyPr>
          <a:lstStyle/>
          <a:p>
            <a:pPr marL="0" indent="0" algn="l">
              <a:lnSpc>
                <a:spcPct val="123077"/>
              </a:lnSpc>
              <a:buNone/>
            </a:pPr>
            <a:r>
              <a:rPr lang="en-US" sz="3000" dirty="0">
                <a:solidFill>
                  <a:srgbClr val="0F17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Mühendis veya inşaat teknikerlerinin elle yaptığı donatı çizimlerini saniyeler içinde, Türk standartlarına ve yönetmeliklere uygun şekilde üretir.</a:t>
            </a:r>
            <a:endParaRPr lang="en-US" sz="3000" dirty="0"/>
          </a:p>
        </p:txBody>
      </p:sp>
      <p:sp>
        <p:nvSpPr>
          <p:cNvPr id="6" name="Text 4"/>
          <p:cNvSpPr/>
          <p:nvPr/>
        </p:nvSpPr>
        <p:spPr>
          <a:xfrm>
            <a:off x="1143000" y="4533900"/>
            <a:ext cx="4023360" cy="582916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spAutoFit/>
          </a:bodyPr>
          <a:lstStyle/>
          <a:p>
            <a:pPr marL="0" indent="0" algn="l">
              <a:lnSpc>
                <a:spcPct val="106667"/>
              </a:lnSpc>
              <a:buNone/>
            </a:pPr>
            <a:r>
              <a:rPr lang="en-US" sz="3400" b="1" kern="0" spc="-45" dirty="0">
                <a:solidFill>
                  <a:srgbClr val="0F17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Kolon</a:t>
            </a:r>
            <a:endParaRPr lang="en-US" sz="3400" dirty="0"/>
          </a:p>
        </p:txBody>
      </p:sp>
      <p:sp>
        <p:nvSpPr>
          <p:cNvPr id="7" name="Text 5"/>
          <p:cNvSpPr/>
          <p:nvPr/>
        </p:nvSpPr>
        <p:spPr>
          <a:xfrm>
            <a:off x="1143000" y="5528221"/>
            <a:ext cx="3767328" cy="3043654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spAutoFit/>
          </a:bodyPr>
          <a:lstStyle/>
          <a:p>
            <a:pPr marL="0" indent="0" algn="l">
              <a:lnSpc>
                <a:spcPct val="150000"/>
              </a:lnSpc>
              <a:buNone/>
            </a:pPr>
            <a:r>
              <a:rPr lang="en-US" sz="2200" dirty="0">
                <a:solidFill>
                  <a:srgbClr val="0F17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Boyuna donatıların bindirme yerlerini otomatik ya da elle ayarlayın; manşonlu ve kranklı bindirme seçenekleri. Temel varsa temelden gelen donatıyı otomatik ekler.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5257800" y="4533900"/>
            <a:ext cx="4023360" cy="582916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spAutoFit/>
          </a:bodyPr>
          <a:lstStyle/>
          <a:p>
            <a:pPr marL="0" indent="0" algn="l">
              <a:lnSpc>
                <a:spcPct val="106667"/>
              </a:lnSpc>
              <a:buNone/>
            </a:pPr>
            <a:r>
              <a:rPr lang="en-US" sz="3400" b="1" kern="0" spc="-45" dirty="0">
                <a:solidFill>
                  <a:srgbClr val="0F17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Kiriş</a:t>
            </a:r>
            <a:endParaRPr lang="en-US" sz="3400" dirty="0"/>
          </a:p>
        </p:txBody>
      </p:sp>
      <p:sp>
        <p:nvSpPr>
          <p:cNvPr id="9" name="Text 7"/>
          <p:cNvSpPr/>
          <p:nvPr/>
        </p:nvSpPr>
        <p:spPr>
          <a:xfrm>
            <a:off x="5257800" y="5528221"/>
            <a:ext cx="3767328" cy="253582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spAutoFit/>
          </a:bodyPr>
          <a:lstStyle/>
          <a:p>
            <a:pPr marL="0" indent="0" algn="l">
              <a:lnSpc>
                <a:spcPct val="150000"/>
              </a:lnSpc>
              <a:buNone/>
            </a:pPr>
            <a:r>
              <a:rPr lang="en-US" sz="2200" dirty="0">
                <a:solidFill>
                  <a:srgbClr val="0F17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Planda farklı genişlikteki kirişlere özel adet ve çap girme. Montaj donatılarında minimum zaiyatlı hesaplama sistemi.</a:t>
            </a:r>
            <a:endParaRPr lang="en-US" sz="2200" dirty="0"/>
          </a:p>
        </p:txBody>
      </p:sp>
      <p:sp>
        <p:nvSpPr>
          <p:cNvPr id="10" name="Text 8"/>
          <p:cNvSpPr/>
          <p:nvPr/>
        </p:nvSpPr>
        <p:spPr>
          <a:xfrm>
            <a:off x="9372600" y="4533900"/>
            <a:ext cx="4023360" cy="582916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spAutoFit/>
          </a:bodyPr>
          <a:lstStyle/>
          <a:p>
            <a:pPr marL="0" indent="0" algn="l">
              <a:lnSpc>
                <a:spcPct val="106667"/>
              </a:lnSpc>
              <a:buNone/>
            </a:pPr>
            <a:r>
              <a:rPr lang="en-US" sz="3400" b="1" kern="0" spc="-45" dirty="0">
                <a:solidFill>
                  <a:srgbClr val="0F17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Duvar</a:t>
            </a:r>
            <a:endParaRPr lang="en-US" sz="3400" dirty="0"/>
          </a:p>
        </p:txBody>
      </p:sp>
      <p:sp>
        <p:nvSpPr>
          <p:cNvPr id="11" name="Text 9"/>
          <p:cNvSpPr/>
          <p:nvPr/>
        </p:nvSpPr>
        <p:spPr>
          <a:xfrm>
            <a:off x="9372600" y="5528221"/>
            <a:ext cx="3767328" cy="253582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spAutoFit/>
          </a:bodyPr>
          <a:lstStyle/>
          <a:p>
            <a:pPr marL="0" indent="0" algn="l">
              <a:lnSpc>
                <a:spcPct val="150000"/>
              </a:lnSpc>
              <a:buNone/>
            </a:pPr>
            <a:r>
              <a:rPr lang="en-US" sz="2200" dirty="0">
                <a:solidFill>
                  <a:srgbClr val="0F17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Otomatik başlık bölgesi hesaplama, m² bazlı çiroz yerleştirme, boşlukları otomatik algılayıp donatılandırma.</a:t>
            </a:r>
            <a:endParaRPr lang="en-US" sz="2200" dirty="0"/>
          </a:p>
        </p:txBody>
      </p:sp>
      <p:sp>
        <p:nvSpPr>
          <p:cNvPr id="12" name="Text 10"/>
          <p:cNvSpPr/>
          <p:nvPr/>
        </p:nvSpPr>
        <p:spPr>
          <a:xfrm>
            <a:off x="13487400" y="4533900"/>
            <a:ext cx="4023360" cy="582916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spAutoFit/>
          </a:bodyPr>
          <a:lstStyle/>
          <a:p>
            <a:pPr marL="0" indent="0" algn="l">
              <a:lnSpc>
                <a:spcPct val="106667"/>
              </a:lnSpc>
              <a:buNone/>
            </a:pPr>
            <a:r>
              <a:rPr lang="en-US" sz="3400" b="1" kern="0" spc="-45" dirty="0">
                <a:solidFill>
                  <a:srgbClr val="0F17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Döşeme</a:t>
            </a:r>
            <a:endParaRPr lang="en-US" sz="3400" dirty="0"/>
          </a:p>
        </p:txBody>
      </p:sp>
      <p:sp>
        <p:nvSpPr>
          <p:cNvPr id="13" name="Text 11"/>
          <p:cNvSpPr/>
          <p:nvPr/>
        </p:nvSpPr>
        <p:spPr>
          <a:xfrm>
            <a:off x="13487400" y="5528221"/>
            <a:ext cx="3767328" cy="202799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spAutoFit/>
          </a:bodyPr>
          <a:lstStyle/>
          <a:p>
            <a:pPr marL="0" indent="0" algn="l">
              <a:lnSpc>
                <a:spcPct val="150000"/>
              </a:lnSpc>
              <a:buNone/>
            </a:pPr>
            <a:r>
              <a:rPr lang="en-US" sz="2200" dirty="0">
                <a:solidFill>
                  <a:srgbClr val="0F17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Alt/üst donatı için mesnet ve açıklıkta otomatik bindirme; otomatik sehpa donatısı yerleştirme.</a:t>
            </a:r>
            <a:endParaRPr lang="en-US" sz="2200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96F3198-3739-4F47-974F-2CB747F83533}"/>
              </a:ext>
            </a:extLst>
          </p:cNvPr>
          <p:cNvSpPr txBox="1"/>
          <p:nvPr/>
        </p:nvSpPr>
        <p:spPr>
          <a:xfrm>
            <a:off x="1143000" y="8712200"/>
            <a:ext cx="6604000" cy="330200"/>
          </a:xfrm>
          <a:prstGeom prst="rect">
            <a:avLst/>
          </a:prstGeom>
          <a:noFill/>
        </p:spPr>
        <p:txBody>
          <a:bodyPr vertOverflow="overflow" vert="horz" wrap="none" rtlCol="0" anchor="t" anchorCtr="0">
            <a:noAutofit/>
          </a:bodyPr>
          <a:lstStyle/>
          <a:p>
            <a:pPr algn="l"/>
            <a:r>
              <a:rPr lang="tr-TR" sz="2000">
                <a:solidFill>
                  <a:srgbClr val="64748B"/>
                </a:solidFill>
                <a:latin typeface="Arial"/>
                <a:cs typeface="Arial"/>
              </a:rPr>
              <a:t>FlexSoft Arge — Temmuz 2026</a:t>
            </a:r>
          </a:p>
        </p:txBody>
      </p:sp>
    </p:spTree>
    <p:extLst>
      <p:ext uri="{BB962C8B-B14F-4D97-AF65-F5344CB8AC3E}">
        <p14:creationId xmlns:p14="http://schemas.microsoft.com/office/powerpoint/2010/main" val="21009325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143000" y="1143000"/>
            <a:ext cx="16011525" cy="8010525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ln w="9525">
            <a:solidFill>
              <a:srgbClr val="0F172A">
                <a:alpha val="8000"/>
              </a:srgbClr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3" name="Text 1"/>
          <p:cNvSpPr/>
          <p:nvPr/>
        </p:nvSpPr>
        <p:spPr>
          <a:xfrm>
            <a:off x="1143000" y="754261"/>
            <a:ext cx="964406" cy="1481046"/>
          </a:xfrm>
          <a:prstGeom prst="rect">
            <a:avLst/>
          </a:prstGeom>
          <a:noFill/>
          <a:ln/>
        </p:spPr>
        <p:txBody>
          <a:bodyPr wrap="none" lIns="25400" tIns="25400" rIns="25400" bIns="25400" rtlCol="0" anchor="t">
            <a:spAutoFit/>
          </a:bodyPr>
          <a:lstStyle/>
          <a:p>
            <a:pPr marL="0" indent="0" algn="l">
              <a:lnSpc>
                <a:spcPct val="132857"/>
              </a:lnSpc>
              <a:buNone/>
            </a:pPr>
            <a:r>
              <a:rPr lang="en-US" sz="2400" b="1" kern="0" spc="144" dirty="0">
                <a:solidFill>
                  <a:srgbClr val="3B82F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KURULUM</a:t>
            </a:r>
            <a:endParaRPr lang="en-US" sz="2400" dirty="0"/>
          </a:p>
        </p:txBody>
      </p:sp>
      <p:sp>
        <p:nvSpPr>
          <p:cNvPr id="4" name="Text 2"/>
          <p:cNvSpPr/>
          <p:nvPr/>
        </p:nvSpPr>
        <p:spPr>
          <a:xfrm>
            <a:off x="1095524" y="1646039"/>
            <a:ext cx="17654424" cy="101527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spAutoFit/>
          </a:bodyPr>
          <a:lstStyle/>
          <a:p>
            <a:pPr marL="0" indent="0" algn="l">
              <a:lnSpc>
                <a:spcPct val="87273"/>
              </a:lnSpc>
              <a:buNone/>
            </a:pPr>
            <a:r>
              <a:rPr lang="en-US" sz="7200" b="1" dirty="0">
                <a:solidFill>
                  <a:srgbClr val="0F17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Kurulum nasıl yapılır?</a:t>
            </a:r>
            <a:endParaRPr lang="en-US" sz="7200" dirty="0"/>
          </a:p>
        </p:txBody>
      </p:sp>
      <p:sp>
        <p:nvSpPr>
          <p:cNvPr id="5" name="Text 3"/>
          <p:cNvSpPr/>
          <p:nvPr/>
        </p:nvSpPr>
        <p:spPr>
          <a:xfrm>
            <a:off x="1943100" y="3357711"/>
            <a:ext cx="8382000" cy="54566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spAutoFit/>
          </a:bodyPr>
          <a:lstStyle/>
          <a:p>
            <a:pPr marL="0" indent="0" algn="l">
              <a:lnSpc>
                <a:spcPct val="150000"/>
              </a:lnSpc>
              <a:buNone/>
            </a:pPr>
            <a:r>
              <a:rPr lang="en-US" sz="2400" b="1" dirty="0">
                <a:solidFill>
                  <a:srgbClr val="2563E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Kayıt.</a:t>
            </a:r>
            <a:r>
              <a:rPr lang="en-US" sz="2400" dirty="0">
                <a:solidFill>
                  <a:srgbClr val="0F17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flexsoftarge.com üzerinden hesap açılır.</a:t>
            </a:r>
            <a:endParaRPr lang="en-US" sz="2400" dirty="0"/>
          </a:p>
        </p:txBody>
      </p:sp>
      <p:sp>
        <p:nvSpPr>
          <p:cNvPr id="7" name="Text 5"/>
          <p:cNvSpPr/>
          <p:nvPr/>
        </p:nvSpPr>
        <p:spPr>
          <a:xfrm>
            <a:off x="1943100" y="4445000"/>
            <a:ext cx="8382000" cy="54566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spAutoFit/>
          </a:bodyPr>
          <a:lstStyle/>
          <a:p>
            <a:pPr marL="0" indent="0" algn="l">
              <a:lnSpc>
                <a:spcPct val="150000"/>
              </a:lnSpc>
              <a:buNone/>
            </a:pPr>
            <a:r>
              <a:rPr lang="en-US" sz="2400" b="1" dirty="0">
                <a:solidFill>
                  <a:srgbClr val="2563E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E-posta doğrulama.</a:t>
            </a:r>
            <a:r>
              <a:rPr lang="en-US" sz="2400" dirty="0">
                <a:solidFill>
                  <a:srgbClr val="0F17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Gelen bağlantıya tıklanır.</a:t>
            </a:r>
            <a:endParaRPr lang="en-US" sz="2400" dirty="0"/>
          </a:p>
        </p:txBody>
      </p:sp>
      <p:sp>
        <p:nvSpPr>
          <p:cNvPr id="9" name="Text 7"/>
          <p:cNvSpPr/>
          <p:nvPr/>
        </p:nvSpPr>
        <p:spPr>
          <a:xfrm>
            <a:off x="1943100" y="5537200"/>
            <a:ext cx="8382000" cy="54566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spAutoFit/>
          </a:bodyPr>
          <a:lstStyle/>
          <a:p>
            <a:pPr marL="0" indent="0" algn="l">
              <a:lnSpc>
                <a:spcPct val="150000"/>
              </a:lnSpc>
              <a:buNone/>
            </a:pPr>
            <a:r>
              <a:rPr lang="en-US" sz="2400" b="1" dirty="0">
                <a:solidFill>
                  <a:srgbClr val="2563E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AppManager indir.</a:t>
            </a:r>
            <a:r>
              <a:rPr lang="en-US" sz="2400" dirty="0">
                <a:solidFill>
                  <a:srgbClr val="0F17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Masaüstü uygulaması kurulur.</a:t>
            </a:r>
            <a:endParaRPr lang="en-US" sz="2400" dirty="0"/>
          </a:p>
        </p:txBody>
      </p:sp>
      <p:sp>
        <p:nvSpPr>
          <p:cNvPr id="11" name="Text 9"/>
          <p:cNvSpPr/>
          <p:nvPr/>
        </p:nvSpPr>
        <p:spPr>
          <a:xfrm>
            <a:off x="1943100" y="6629400"/>
            <a:ext cx="8382000" cy="54566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spAutoFit/>
          </a:bodyPr>
          <a:lstStyle/>
          <a:p>
            <a:pPr marL="0" indent="0" algn="l">
              <a:lnSpc>
                <a:spcPct val="150000"/>
              </a:lnSpc>
              <a:buNone/>
            </a:pPr>
            <a:r>
              <a:rPr lang="en-US" sz="2400" b="1" dirty="0">
                <a:solidFill>
                  <a:srgbClr val="2563E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Giriş yap.</a:t>
            </a:r>
            <a:r>
              <a:rPr lang="en-US" sz="2400" dirty="0">
                <a:solidFill>
                  <a:srgbClr val="0F17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AppManager'da oturum açılır.</a:t>
            </a:r>
            <a:endParaRPr lang="en-US" sz="2400" dirty="0"/>
          </a:p>
        </p:txBody>
      </p:sp>
      <p:sp>
        <p:nvSpPr>
          <p:cNvPr id="13" name="Text 11"/>
          <p:cNvSpPr/>
          <p:nvPr/>
        </p:nvSpPr>
        <p:spPr>
          <a:xfrm>
            <a:off x="10706100" y="3357711"/>
            <a:ext cx="6223000" cy="109966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spAutoFit/>
          </a:bodyPr>
          <a:lstStyle/>
          <a:p>
            <a:pPr marL="0" indent="0" algn="l">
              <a:lnSpc>
                <a:spcPct val="150000"/>
              </a:lnSpc>
              <a:buNone/>
            </a:pPr>
            <a:r>
              <a:rPr lang="en-US" sz="2400" b="1" dirty="0">
                <a:solidFill>
                  <a:srgbClr val="2563E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Allplan taraması.</a:t>
            </a:r>
            <a:r>
              <a:rPr lang="en-US" sz="2400" dirty="0">
                <a:solidFill>
                  <a:srgbClr val="0F17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Allplan 2026 otomatik bulunur.</a:t>
            </a:r>
            <a:endParaRPr lang="en-US" sz="2400" dirty="0"/>
          </a:p>
        </p:txBody>
      </p:sp>
      <p:sp>
        <p:nvSpPr>
          <p:cNvPr id="15" name="Text 13"/>
          <p:cNvSpPr/>
          <p:nvPr/>
        </p:nvSpPr>
        <p:spPr>
          <a:xfrm>
            <a:off x="10706100" y="4445000"/>
            <a:ext cx="6223000" cy="109966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spAutoFit/>
          </a:bodyPr>
          <a:lstStyle/>
          <a:p>
            <a:pPr marL="0" indent="0" algn="l">
              <a:lnSpc>
                <a:spcPct val="150000"/>
              </a:lnSpc>
              <a:buNone/>
            </a:pPr>
            <a:r>
              <a:rPr lang="en-US" sz="2400" b="1" dirty="0">
                <a:solidFill>
                  <a:srgbClr val="2563E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python_env kurulumu.</a:t>
            </a:r>
            <a:r>
              <a:rPr lang="en-US" sz="2400" dirty="0">
                <a:solidFill>
                  <a:srgbClr val="0F17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Çalışma ortamı bir kez yerleşir.</a:t>
            </a:r>
            <a:endParaRPr lang="en-US" sz="2400" dirty="0"/>
          </a:p>
        </p:txBody>
      </p:sp>
      <p:sp>
        <p:nvSpPr>
          <p:cNvPr id="17" name="Text 15"/>
          <p:cNvSpPr/>
          <p:nvPr/>
        </p:nvSpPr>
        <p:spPr>
          <a:xfrm>
            <a:off x="10706100" y="5537200"/>
            <a:ext cx="6223000" cy="109966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spAutoFit/>
          </a:bodyPr>
          <a:lstStyle/>
          <a:p>
            <a:pPr marL="0" indent="0" algn="l">
              <a:lnSpc>
                <a:spcPct val="150000"/>
              </a:lnSpc>
              <a:buNone/>
            </a:pPr>
            <a:r>
              <a:rPr lang="en-US" sz="2400" b="1" dirty="0">
                <a:solidFill>
                  <a:srgbClr val="2563E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Eklenti kurulumu.</a:t>
            </a:r>
            <a:r>
              <a:rPr lang="en-US" sz="2400" dirty="0">
                <a:solidFill>
                  <a:srgbClr val="0F17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Lisans doğrulanır, .pye yerleştirilir.</a:t>
            </a:r>
            <a:endParaRPr lang="en-US" sz="2400" dirty="0"/>
          </a:p>
        </p:txBody>
      </p:sp>
      <p:sp>
        <p:nvSpPr>
          <p:cNvPr id="19" name="Text 17"/>
          <p:cNvSpPr/>
          <p:nvPr/>
        </p:nvSpPr>
        <p:spPr>
          <a:xfrm>
            <a:off x="10706100" y="6629400"/>
            <a:ext cx="6223000" cy="109966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spAutoFit/>
          </a:bodyPr>
          <a:lstStyle/>
          <a:p>
            <a:pPr marL="0" indent="0" algn="l">
              <a:lnSpc>
                <a:spcPct val="150000"/>
              </a:lnSpc>
              <a:buNone/>
            </a:pPr>
            <a:r>
              <a:rPr lang="en-US" sz="2400" b="1" dirty="0">
                <a:solidFill>
                  <a:srgbClr val="2563E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Allplan'ı aç.</a:t>
            </a:r>
            <a:r>
              <a:rPr lang="en-US" sz="2400" dirty="0">
                <a:solidFill>
                  <a:srgbClr val="0F17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FlexSoft komutları kullanıma hazır.</a:t>
            </a:r>
            <a:endParaRPr lang="en-US" sz="2400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37F853DE-0217-4C56-B3C0-1B7F5F09256E}"/>
              </a:ext>
            </a:extLst>
          </p:cNvPr>
          <p:cNvSpPr txBox="1"/>
          <p:nvPr/>
        </p:nvSpPr>
        <p:spPr>
          <a:xfrm>
            <a:off x="1143000" y="8712200"/>
            <a:ext cx="6604000" cy="330200"/>
          </a:xfrm>
          <a:prstGeom prst="rect">
            <a:avLst/>
          </a:prstGeom>
          <a:noFill/>
        </p:spPr>
        <p:txBody>
          <a:bodyPr vertOverflow="overflow" vert="horz" wrap="none" rtlCol="0" anchor="t" anchorCtr="0">
            <a:noAutofit/>
          </a:bodyPr>
          <a:lstStyle/>
          <a:p>
            <a:pPr algn="l"/>
            <a:r>
              <a:rPr lang="tr-TR" sz="2000">
                <a:solidFill>
                  <a:srgbClr val="64748B"/>
                </a:solidFill>
                <a:latin typeface="Arial"/>
                <a:cs typeface="Arial"/>
              </a:rPr>
              <a:t>FlexSoft Arge — Temmuz 2026</a:t>
            </a:r>
          </a:p>
        </p:txBody>
      </p:sp>
    </p:spTree>
    <p:extLst>
      <p:ext uri="{BB962C8B-B14F-4D97-AF65-F5344CB8AC3E}">
        <p14:creationId xmlns:p14="http://schemas.microsoft.com/office/powerpoint/2010/main" val="34254254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143000" y="1143000"/>
            <a:ext cx="16011525" cy="8010525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ln w="9525">
            <a:solidFill>
              <a:srgbClr val="0F172A">
                <a:alpha val="8000"/>
              </a:srgbClr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3" name="Text 1"/>
          <p:cNvSpPr/>
          <p:nvPr/>
        </p:nvSpPr>
        <p:spPr>
          <a:xfrm>
            <a:off x="1143000" y="754261"/>
            <a:ext cx="964406" cy="1481046"/>
          </a:xfrm>
          <a:prstGeom prst="rect">
            <a:avLst/>
          </a:prstGeom>
          <a:noFill/>
          <a:ln/>
        </p:spPr>
        <p:txBody>
          <a:bodyPr wrap="none" lIns="25400" tIns="25400" rIns="25400" bIns="25400" rtlCol="0" anchor="t">
            <a:spAutoFit/>
          </a:bodyPr>
          <a:lstStyle/>
          <a:p>
            <a:pPr marL="0" indent="0" algn="l">
              <a:lnSpc>
                <a:spcPct val="132857"/>
              </a:lnSpc>
              <a:buNone/>
            </a:pPr>
            <a:r>
              <a:rPr lang="en-US" sz="2400" b="1" kern="0" spc="144" dirty="0">
                <a:solidFill>
                  <a:srgbClr val="3B82F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KURULUM</a:t>
            </a:r>
            <a:endParaRPr lang="en-US" sz="2400" dirty="0"/>
          </a:p>
        </p:txBody>
      </p:sp>
      <p:sp>
        <p:nvSpPr>
          <p:cNvPr id="4" name="Text 2"/>
          <p:cNvSpPr/>
          <p:nvPr/>
        </p:nvSpPr>
        <p:spPr>
          <a:xfrm>
            <a:off x="1095524" y="1646039"/>
            <a:ext cx="17654424" cy="101527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spAutoFit/>
          </a:bodyPr>
          <a:lstStyle/>
          <a:p>
            <a:pPr marL="0" indent="0" algn="l">
              <a:lnSpc>
                <a:spcPct val="87273"/>
              </a:lnSpc>
              <a:buNone/>
            </a:pPr>
            <a:r>
              <a:rPr lang="en-US" sz="7200" b="1" dirty="0">
                <a:solidFill>
                  <a:srgbClr val="0F17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Dosyalar nereye kurulur?</a:t>
            </a:r>
            <a:endParaRPr lang="en-US" sz="7200" dirty="0"/>
          </a:p>
        </p:txBody>
      </p:sp>
      <p:sp>
        <p:nvSpPr>
          <p:cNvPr id="5" name="Text 3"/>
          <p:cNvSpPr/>
          <p:nvPr/>
        </p:nvSpPr>
        <p:spPr>
          <a:xfrm>
            <a:off x="1143000" y="3329136"/>
            <a:ext cx="16973550" cy="61036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spAutoFit/>
          </a:bodyPr>
          <a:lstStyle/>
          <a:p>
            <a:pPr marL="0" indent="0" algn="l">
              <a:lnSpc>
                <a:spcPct val="132857"/>
              </a:lnSpc>
              <a:buNone/>
            </a:pPr>
            <a:r>
              <a:rPr lang="en-US" sz="3000" b="1" kern="0" spc="108" dirty="0">
                <a:solidFill>
                  <a:srgbClr val="3B82F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KÜTÜPHANE (LIBRARY)</a:t>
            </a:r>
            <a:endParaRPr lang="en-US" sz="3000" dirty="0"/>
          </a:p>
        </p:txBody>
      </p:sp>
      <p:sp>
        <p:nvSpPr>
          <p:cNvPr id="6" name="Text 4"/>
          <p:cNvSpPr/>
          <p:nvPr/>
        </p:nvSpPr>
        <p:spPr>
          <a:xfrm>
            <a:off x="1143000" y="3816697"/>
            <a:ext cx="10092616" cy="1035605"/>
          </a:xfrm>
          <a:prstGeom prst="rect">
            <a:avLst/>
          </a:prstGeom>
          <a:noFill/>
          <a:ln/>
        </p:spPr>
        <p:txBody>
          <a:bodyPr wrap="none" lIns="25400" tIns="25400" rIns="25400" bIns="25400" rtlCol="0" anchor="t">
            <a:spAutoFit/>
          </a:bodyPr>
          <a:lstStyle/>
          <a:p>
            <a:pPr marL="0" indent="0" algn="l">
              <a:lnSpc>
                <a:spcPct val="137778"/>
              </a:lnSpc>
              <a:buNone/>
            </a:pPr>
            <a:r>
              <a:rPr lang="en-US" sz="2400" dirty="0">
                <a:solidFill>
                  <a:srgbClr val="0F172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...\Nemetschek\Allplan\2026\Usr\Local\Library\FlexSoft Arge\Reinforcement</a:t>
            </a:r>
            <a:endParaRPr lang="en-US" sz="2400" dirty="0"/>
          </a:p>
        </p:txBody>
      </p:sp>
      <p:sp>
        <p:nvSpPr>
          <p:cNvPr id="7" name="Text 5"/>
          <p:cNvSpPr/>
          <p:nvPr/>
        </p:nvSpPr>
        <p:spPr>
          <a:xfrm>
            <a:off x="1143000" y="4590008"/>
            <a:ext cx="16973550" cy="61036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spAutoFit/>
          </a:bodyPr>
          <a:lstStyle/>
          <a:p>
            <a:pPr marL="0" indent="0" algn="l">
              <a:lnSpc>
                <a:spcPct val="132857"/>
              </a:lnSpc>
              <a:buNone/>
            </a:pPr>
            <a:r>
              <a:rPr lang="en-US" sz="3000" b="1" kern="0" spc="108" dirty="0">
                <a:solidFill>
                  <a:srgbClr val="3B82F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Yazılımlar (SCRIPTS)</a:t>
            </a:r>
            <a:endParaRPr lang="en-US" sz="3000" dirty="0"/>
          </a:p>
        </p:txBody>
      </p:sp>
      <p:sp>
        <p:nvSpPr>
          <p:cNvPr id="8" name="Text 6"/>
          <p:cNvSpPr/>
          <p:nvPr/>
        </p:nvSpPr>
        <p:spPr>
          <a:xfrm>
            <a:off x="1143000" y="5077569"/>
            <a:ext cx="6912694" cy="1035605"/>
          </a:xfrm>
          <a:prstGeom prst="rect">
            <a:avLst/>
          </a:prstGeom>
          <a:noFill/>
          <a:ln/>
        </p:spPr>
        <p:txBody>
          <a:bodyPr wrap="none" lIns="25400" tIns="25400" rIns="25400" bIns="25400" rtlCol="0" anchor="t">
            <a:spAutoFit/>
          </a:bodyPr>
          <a:lstStyle/>
          <a:p>
            <a:pPr marL="0" indent="0" algn="l">
              <a:lnSpc>
                <a:spcPct val="137778"/>
              </a:lnSpc>
              <a:buNone/>
            </a:pPr>
            <a:r>
              <a:rPr lang="en-US" sz="2400" dirty="0">
                <a:solidFill>
                  <a:srgbClr val="0F172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...\PythonPartsScripts\FlexSoft Arge\Reinforcement</a:t>
            </a:r>
            <a:endParaRPr lang="en-US" sz="2400" dirty="0"/>
          </a:p>
        </p:txBody>
      </p:sp>
      <p:sp>
        <p:nvSpPr>
          <p:cNvPr id="9" name="Text 7"/>
          <p:cNvSpPr/>
          <p:nvPr/>
        </p:nvSpPr>
        <p:spPr>
          <a:xfrm>
            <a:off x="1143000" y="6349901"/>
            <a:ext cx="16973550" cy="58682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spAutoFit/>
          </a:bodyPr>
          <a:lstStyle/>
          <a:p>
            <a:pPr marL="0" indent="0" algn="l">
              <a:lnSpc>
                <a:spcPct val="150000"/>
              </a:lnSpc>
              <a:buNone/>
            </a:pPr>
            <a:r>
              <a:rPr lang="en-US" sz="2600" b="1" dirty="0">
                <a:solidFill>
                  <a:srgbClr val="2563E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Temiz kurulum </a:t>
            </a:r>
            <a:r>
              <a:rPr lang="en-US" sz="2600" dirty="0">
                <a:solidFill>
                  <a:srgbClr val="0F17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— her güncellemede eski dosyalar silinip yeniden yazılır; artık dosya kalmaz.</a:t>
            </a:r>
            <a:endParaRPr lang="en-US" sz="2600" dirty="0"/>
          </a:p>
        </p:txBody>
      </p:sp>
      <p:sp>
        <p:nvSpPr>
          <p:cNvPr id="10" name="Text 8"/>
          <p:cNvSpPr/>
          <p:nvPr/>
        </p:nvSpPr>
        <p:spPr>
          <a:xfrm>
            <a:off x="1143000" y="7222331"/>
            <a:ext cx="16973550" cy="58682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spAutoFit/>
          </a:bodyPr>
          <a:lstStyle/>
          <a:p>
            <a:pPr marL="0" indent="0" algn="l">
              <a:lnSpc>
                <a:spcPct val="150000"/>
              </a:lnSpc>
              <a:buNone/>
            </a:pPr>
            <a:r>
              <a:rPr lang="en-US" sz="2600" b="1" dirty="0">
                <a:solidFill>
                  <a:srgbClr val="2563E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Sıkıştırılmış paket </a:t>
            </a:r>
            <a:r>
              <a:rPr lang="en-US" sz="2600" dirty="0">
                <a:solidFill>
                  <a:srgbClr val="0F17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— indirilen .zip, PowerShell ile açılıp doğru klasörlere kopyalanır.</a:t>
            </a:r>
            <a:endParaRPr lang="en-US" sz="2600" dirty="0"/>
          </a:p>
        </p:txBody>
      </p:sp>
      <p:sp>
        <p:nvSpPr>
          <p:cNvPr id="11" name="Text 9"/>
          <p:cNvSpPr/>
          <p:nvPr/>
        </p:nvSpPr>
        <p:spPr>
          <a:xfrm>
            <a:off x="1143000" y="8094762"/>
            <a:ext cx="16973550" cy="58682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spAutoFit/>
          </a:bodyPr>
          <a:lstStyle/>
          <a:p>
            <a:pPr marL="0" indent="0" algn="l">
              <a:lnSpc>
                <a:spcPct val="150000"/>
              </a:lnSpc>
              <a:buNone/>
            </a:pPr>
            <a:r>
              <a:rPr lang="en-US" sz="2600" b="1" dirty="0">
                <a:solidFill>
                  <a:srgbClr val="2563E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Güncelleme sonrası </a:t>
            </a:r>
            <a:r>
              <a:rPr lang="en-US" sz="2600" dirty="0">
                <a:solidFill>
                  <a:srgbClr val="0F17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— Allplan kapatılıp açılmalıdır (şifreli .pye bellekte önbelleğe alınır).</a:t>
            </a:r>
            <a:endParaRPr lang="en-US" sz="2600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3E2DE0B-E57A-432C-8D72-57589A3F20CA}"/>
              </a:ext>
            </a:extLst>
          </p:cNvPr>
          <p:cNvSpPr txBox="1"/>
          <p:nvPr/>
        </p:nvSpPr>
        <p:spPr>
          <a:xfrm>
            <a:off x="1143000" y="8712200"/>
            <a:ext cx="6604000" cy="330200"/>
          </a:xfrm>
          <a:prstGeom prst="rect">
            <a:avLst/>
          </a:prstGeom>
          <a:noFill/>
        </p:spPr>
        <p:txBody>
          <a:bodyPr vertOverflow="overflow" vert="horz" wrap="none" rtlCol="0" anchor="t" anchorCtr="0">
            <a:noAutofit/>
          </a:bodyPr>
          <a:lstStyle/>
          <a:p>
            <a:pPr algn="l"/>
            <a:r>
              <a:rPr lang="tr-TR" sz="2000">
                <a:solidFill>
                  <a:srgbClr val="64748B"/>
                </a:solidFill>
                <a:latin typeface="Arial"/>
                <a:cs typeface="Arial"/>
              </a:rPr>
              <a:t>FlexSoft Arge — Temmuz 2026</a:t>
            </a:r>
          </a:p>
        </p:txBody>
      </p:sp>
    </p:spTree>
    <p:extLst>
      <p:ext uri="{BB962C8B-B14F-4D97-AF65-F5344CB8AC3E}">
        <p14:creationId xmlns:p14="http://schemas.microsoft.com/office/powerpoint/2010/main" val="23323602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143000" y="1143000"/>
            <a:ext cx="16011525" cy="8010525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ln w="9525">
            <a:solidFill>
              <a:srgbClr val="0F172A">
                <a:alpha val="8000"/>
              </a:srgbClr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3" name="Text 1"/>
          <p:cNvSpPr/>
          <p:nvPr/>
        </p:nvSpPr>
        <p:spPr>
          <a:xfrm>
            <a:off x="1143000" y="754261"/>
            <a:ext cx="1256109" cy="989823"/>
          </a:xfrm>
          <a:prstGeom prst="rect">
            <a:avLst/>
          </a:prstGeom>
          <a:noFill/>
          <a:ln/>
        </p:spPr>
        <p:txBody>
          <a:bodyPr wrap="none" lIns="25400" tIns="25400" rIns="25400" bIns="25400" rtlCol="0" anchor="t">
            <a:spAutoFit/>
          </a:bodyPr>
          <a:lstStyle/>
          <a:p>
            <a:pPr marL="0" indent="0" algn="l">
              <a:lnSpc>
                <a:spcPct val="132857"/>
              </a:lnSpc>
              <a:buNone/>
            </a:pPr>
            <a:r>
              <a:rPr lang="en-US" sz="2400" b="1" kern="0" spc="144" dirty="0">
                <a:solidFill>
                  <a:srgbClr val="3B82F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LISANSLAMA</a:t>
            </a:r>
            <a:endParaRPr lang="en-US" sz="2400" dirty="0"/>
          </a:p>
        </p:txBody>
      </p:sp>
      <p:sp>
        <p:nvSpPr>
          <p:cNvPr id="4" name="Text 2"/>
          <p:cNvSpPr/>
          <p:nvPr/>
        </p:nvSpPr>
        <p:spPr>
          <a:xfrm>
            <a:off x="1095524" y="1646039"/>
            <a:ext cx="17654424" cy="101527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spAutoFit/>
          </a:bodyPr>
          <a:lstStyle/>
          <a:p>
            <a:pPr marL="0" indent="0" algn="l">
              <a:lnSpc>
                <a:spcPct val="87273"/>
              </a:lnSpc>
              <a:buNone/>
            </a:pPr>
            <a:r>
              <a:rPr lang="en-US" sz="7200" b="1" dirty="0">
                <a:solidFill>
                  <a:srgbClr val="0F17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Bir lisans = bir bilgisayar</a:t>
            </a:r>
            <a:endParaRPr lang="en-US" sz="7200" dirty="0"/>
          </a:p>
        </p:txBody>
      </p:sp>
      <p:sp>
        <p:nvSpPr>
          <p:cNvPr id="5" name="Text 3"/>
          <p:cNvSpPr/>
          <p:nvPr/>
        </p:nvSpPr>
        <p:spPr>
          <a:xfrm>
            <a:off x="1143000" y="3202335"/>
            <a:ext cx="11923395" cy="57573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spAutoFit/>
          </a:bodyPr>
          <a:lstStyle/>
          <a:p>
            <a:pPr marL="0" indent="0" algn="l">
              <a:lnSpc>
                <a:spcPct val="123077"/>
              </a:lnSpc>
              <a:buNone/>
            </a:pPr>
            <a:r>
              <a:rPr lang="en-US" sz="3000" dirty="0">
                <a:solidFill>
                  <a:srgbClr val="0F17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Lisans kişiye değil, bilgisayara bağlanır.</a:t>
            </a:r>
            <a:endParaRPr lang="en-US" sz="30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2395323-DA40-4E76-894A-DD7FFE1FD818}"/>
              </a:ext>
            </a:extLst>
          </p:cNvPr>
          <p:cNvSpPr txBox="1"/>
          <p:nvPr/>
        </p:nvSpPr>
        <p:spPr>
          <a:xfrm>
            <a:off x="1143000" y="8712200"/>
            <a:ext cx="6604000" cy="330200"/>
          </a:xfrm>
          <a:prstGeom prst="rect">
            <a:avLst/>
          </a:prstGeom>
          <a:noFill/>
        </p:spPr>
        <p:txBody>
          <a:bodyPr vertOverflow="overflow" vert="horz" wrap="none" rtlCol="0" anchor="t" anchorCtr="0">
            <a:noAutofit/>
          </a:bodyPr>
          <a:lstStyle/>
          <a:p>
            <a:pPr algn="l"/>
            <a:r>
              <a:rPr lang="tr-TR" sz="2000">
                <a:solidFill>
                  <a:srgbClr val="64748B"/>
                </a:solidFill>
                <a:latin typeface="Arial"/>
                <a:cs typeface="Arial"/>
              </a:rPr>
              <a:t>FlexSoft Arge — Temmuz 2026</a:t>
            </a:r>
          </a:p>
        </p:txBody>
      </p:sp>
    </p:spTree>
    <p:extLst>
      <p:ext uri="{BB962C8B-B14F-4D97-AF65-F5344CB8AC3E}">
        <p14:creationId xmlns:p14="http://schemas.microsoft.com/office/powerpoint/2010/main" val="13093453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143000" y="1143000"/>
            <a:ext cx="16011525" cy="8010525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ln w="9525">
            <a:solidFill>
              <a:srgbClr val="0F172A">
                <a:alpha val="8000"/>
              </a:srgbClr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3" name="Text 1"/>
          <p:cNvSpPr/>
          <p:nvPr/>
        </p:nvSpPr>
        <p:spPr>
          <a:xfrm>
            <a:off x="1143000" y="754261"/>
            <a:ext cx="801439" cy="989823"/>
          </a:xfrm>
          <a:prstGeom prst="rect">
            <a:avLst/>
          </a:prstGeom>
          <a:noFill/>
          <a:ln/>
        </p:spPr>
        <p:txBody>
          <a:bodyPr wrap="none" lIns="25400" tIns="25400" rIns="25400" bIns="25400" rtlCol="0" anchor="t">
            <a:spAutoFit/>
          </a:bodyPr>
          <a:lstStyle/>
          <a:p>
            <a:pPr marL="0" indent="0" algn="l">
              <a:lnSpc>
                <a:spcPct val="132857"/>
              </a:lnSpc>
              <a:buNone/>
            </a:pPr>
            <a:r>
              <a:rPr lang="en-US" sz="2400" b="1" kern="0" spc="144" dirty="0">
                <a:solidFill>
                  <a:srgbClr val="3B82F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DESTEK</a:t>
            </a:r>
            <a:endParaRPr lang="en-US" sz="2400" dirty="0"/>
          </a:p>
        </p:txBody>
      </p:sp>
      <p:sp>
        <p:nvSpPr>
          <p:cNvPr id="4" name="Text 2"/>
          <p:cNvSpPr/>
          <p:nvPr/>
        </p:nvSpPr>
        <p:spPr>
          <a:xfrm>
            <a:off x="1095524" y="1646039"/>
            <a:ext cx="17654424" cy="101527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spAutoFit/>
          </a:bodyPr>
          <a:lstStyle/>
          <a:p>
            <a:pPr marL="0" indent="0" algn="l">
              <a:lnSpc>
                <a:spcPct val="87273"/>
              </a:lnSpc>
              <a:buNone/>
            </a:pPr>
            <a:r>
              <a:rPr lang="en-US" sz="7200" b="1" dirty="0">
                <a:solidFill>
                  <a:srgbClr val="0F17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Değişiklik veya format sonrası</a:t>
            </a:r>
            <a:endParaRPr lang="en-US" sz="7200" dirty="0"/>
          </a:p>
        </p:txBody>
      </p:sp>
      <p:sp>
        <p:nvSpPr>
          <p:cNvPr id="5" name="Text 3"/>
          <p:cNvSpPr/>
          <p:nvPr/>
        </p:nvSpPr>
        <p:spPr>
          <a:xfrm>
            <a:off x="1143000" y="3202335"/>
            <a:ext cx="15304770" cy="114358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spAutoFit/>
          </a:bodyPr>
          <a:lstStyle/>
          <a:p>
            <a:pPr marL="0" indent="0" algn="l">
              <a:lnSpc>
                <a:spcPct val="123077"/>
              </a:lnSpc>
              <a:buNone/>
            </a:pPr>
            <a:r>
              <a:rPr lang="en-US" sz="3000" dirty="0">
                <a:solidFill>
                  <a:srgbClr val="0F17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Bilgisayarınızda yapılan bir değişiklikten veya işletim sistemine format atıldıktan sonra lisansınızda bir sorun yaşarsanız, lütfen bizimle iletişime geçin.</a:t>
            </a:r>
            <a:endParaRPr lang="en-US" sz="3000" dirty="0"/>
          </a:p>
        </p:txBody>
      </p:sp>
      <p:sp>
        <p:nvSpPr>
          <p:cNvPr id="6" name="Text 4"/>
          <p:cNvSpPr/>
          <p:nvPr/>
        </p:nvSpPr>
        <p:spPr>
          <a:xfrm>
            <a:off x="1143000" y="4800600"/>
            <a:ext cx="16973550" cy="54566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spAutoFit/>
          </a:bodyPr>
          <a:lstStyle/>
          <a:p>
            <a:pPr marL="0" indent="0" algn="l">
              <a:lnSpc>
                <a:spcPct val="150000"/>
              </a:lnSpc>
              <a:buNone/>
            </a:pPr>
            <a:r>
              <a:rPr lang="en-US" sz="2400" dirty="0">
                <a:solidFill>
                  <a:srgbClr val="1E3A8A"/>
                </a:solidFill>
                <a:highlight>
                  <a:srgbClr val="EFF6FF"/>
                </a:highlight>
                <a:latin typeface="Arial" pitchFamily="34" charset="0"/>
                <a:ea typeface="Arial" pitchFamily="34" charset="-122"/>
                <a:cs typeface="Arial" pitchFamily="34" charset="-120"/>
              </a:rPr>
              <a:t>İletişim </a:t>
            </a:r>
            <a:r>
              <a:rPr lang="en-US" sz="2400" dirty="0">
                <a:solidFill>
                  <a:srgbClr val="2563E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flexsoftarge.com üzerinden bize ulaşın — lisansınızı yeni duruma hızlıca taşıyalım.</a:t>
            </a:r>
            <a:endParaRPr lang="en-US" sz="24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791159E-AA1F-4DE4-B43A-94B49C14AFD6}"/>
              </a:ext>
            </a:extLst>
          </p:cNvPr>
          <p:cNvSpPr txBox="1"/>
          <p:nvPr/>
        </p:nvSpPr>
        <p:spPr>
          <a:xfrm>
            <a:off x="1143000" y="8712200"/>
            <a:ext cx="6604000" cy="330200"/>
          </a:xfrm>
          <a:prstGeom prst="rect">
            <a:avLst/>
          </a:prstGeom>
          <a:noFill/>
        </p:spPr>
        <p:txBody>
          <a:bodyPr vertOverflow="overflow" vert="horz" wrap="none" rtlCol="0" anchor="t" anchorCtr="0">
            <a:noAutofit/>
          </a:bodyPr>
          <a:lstStyle/>
          <a:p>
            <a:pPr algn="l"/>
            <a:r>
              <a:rPr lang="tr-TR" sz="2000">
                <a:solidFill>
                  <a:srgbClr val="64748B"/>
                </a:solidFill>
                <a:latin typeface="Arial"/>
                <a:cs typeface="Arial"/>
              </a:rPr>
              <a:t>FlexSoft Arge — Temmuz 2026</a:t>
            </a:r>
          </a:p>
        </p:txBody>
      </p:sp>
    </p:spTree>
    <p:extLst>
      <p:ext uri="{BB962C8B-B14F-4D97-AF65-F5344CB8AC3E}">
        <p14:creationId xmlns:p14="http://schemas.microsoft.com/office/powerpoint/2010/main" val="37133475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143000" y="1143000"/>
            <a:ext cx="16011525" cy="8010525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ln w="9525">
            <a:solidFill>
              <a:srgbClr val="0F172A">
                <a:alpha val="8000"/>
              </a:srgbClr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3" name="Text 1"/>
          <p:cNvSpPr/>
          <p:nvPr/>
        </p:nvSpPr>
        <p:spPr>
          <a:xfrm>
            <a:off x="1143000" y="754261"/>
            <a:ext cx="1642348" cy="989823"/>
          </a:xfrm>
          <a:prstGeom prst="rect">
            <a:avLst/>
          </a:prstGeom>
          <a:noFill/>
          <a:ln/>
        </p:spPr>
        <p:txBody>
          <a:bodyPr wrap="none" lIns="25400" tIns="25400" rIns="25400" bIns="25400" rtlCol="0" anchor="t">
            <a:spAutoFit/>
          </a:bodyPr>
          <a:lstStyle/>
          <a:p>
            <a:pPr marL="0" indent="0" algn="l">
              <a:lnSpc>
                <a:spcPct val="132857"/>
              </a:lnSpc>
              <a:buNone/>
            </a:pPr>
            <a:r>
              <a:rPr lang="en-US" sz="2400" b="1" kern="0" spc="144" dirty="0">
                <a:solidFill>
                  <a:srgbClr val="3B82F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GEREKSINIMLER</a:t>
            </a:r>
            <a:endParaRPr lang="en-US" sz="2400" dirty="0"/>
          </a:p>
        </p:txBody>
      </p:sp>
      <p:sp>
        <p:nvSpPr>
          <p:cNvPr id="4" name="Text 2"/>
          <p:cNvSpPr/>
          <p:nvPr/>
        </p:nvSpPr>
        <p:spPr>
          <a:xfrm>
            <a:off x="1095524" y="1646039"/>
            <a:ext cx="17654424" cy="101527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spAutoFit/>
          </a:bodyPr>
          <a:lstStyle/>
          <a:p>
            <a:pPr marL="0" indent="0" algn="l">
              <a:lnSpc>
                <a:spcPct val="87273"/>
              </a:lnSpc>
              <a:buNone/>
            </a:pPr>
            <a:r>
              <a:rPr lang="en-US" sz="7200" b="1" dirty="0">
                <a:solidFill>
                  <a:srgbClr val="0F17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Çalışma gereksinimleri</a:t>
            </a:r>
            <a:endParaRPr lang="en-US" sz="7200" dirty="0"/>
          </a:p>
        </p:txBody>
      </p:sp>
      <p:sp>
        <p:nvSpPr>
          <p:cNvPr id="5" name="Text 3"/>
          <p:cNvSpPr/>
          <p:nvPr/>
        </p:nvSpPr>
        <p:spPr>
          <a:xfrm>
            <a:off x="1143000" y="3202335"/>
            <a:ext cx="12782550" cy="57573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spAutoFit/>
          </a:bodyPr>
          <a:lstStyle/>
          <a:p>
            <a:pPr marL="0" indent="0" algn="l">
              <a:lnSpc>
                <a:spcPct val="123077"/>
              </a:lnSpc>
              <a:buNone/>
            </a:pPr>
            <a:r>
              <a:rPr lang="en-US" sz="3000" b="1" dirty="0">
                <a:solidFill>
                  <a:srgbClr val="2563E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Lisanslı Allplan 2026 </a:t>
            </a:r>
            <a:r>
              <a:rPr lang="en-US" sz="3000" dirty="0">
                <a:solidFill>
                  <a:srgbClr val="0F17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— FlexSoft, Allplan 2026 içinde çalışan bir eklentidir.</a:t>
            </a:r>
            <a:endParaRPr lang="en-US" sz="3000" dirty="0"/>
          </a:p>
        </p:txBody>
      </p:sp>
      <p:sp>
        <p:nvSpPr>
          <p:cNvPr id="6" name="Text 4"/>
          <p:cNvSpPr/>
          <p:nvPr/>
        </p:nvSpPr>
        <p:spPr>
          <a:xfrm>
            <a:off x="1143000" y="4345186"/>
            <a:ext cx="11969115" cy="114358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spAutoFit/>
          </a:bodyPr>
          <a:lstStyle/>
          <a:p>
            <a:pPr marL="0" indent="0" algn="l">
              <a:lnSpc>
                <a:spcPct val="123077"/>
              </a:lnSpc>
              <a:buNone/>
            </a:pPr>
            <a:r>
              <a:rPr lang="en-US" sz="3000" b="1" dirty="0">
                <a:solidFill>
                  <a:srgbClr val="2563E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Kesintisiz internet bağlantısı </a:t>
            </a:r>
            <a:r>
              <a:rPr lang="en-US" sz="3000" dirty="0">
                <a:solidFill>
                  <a:srgbClr val="0F17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— lisans her açılışta sunucudan doğrulanır; bağlantı zorunludur.</a:t>
            </a:r>
            <a:endParaRPr lang="en-US" sz="30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61A4252-9E86-41D9-9662-970CC844031E}"/>
              </a:ext>
            </a:extLst>
          </p:cNvPr>
          <p:cNvSpPr txBox="1"/>
          <p:nvPr/>
        </p:nvSpPr>
        <p:spPr>
          <a:xfrm>
            <a:off x="1143000" y="8712200"/>
            <a:ext cx="6604000" cy="330200"/>
          </a:xfrm>
          <a:prstGeom prst="rect">
            <a:avLst/>
          </a:prstGeom>
          <a:noFill/>
        </p:spPr>
        <p:txBody>
          <a:bodyPr vertOverflow="overflow" vert="horz" wrap="none" rtlCol="0" anchor="t" anchorCtr="0">
            <a:noAutofit/>
          </a:bodyPr>
          <a:lstStyle/>
          <a:p>
            <a:pPr algn="l"/>
            <a:r>
              <a:rPr lang="tr-TR" sz="2000">
                <a:solidFill>
                  <a:srgbClr val="64748B"/>
                </a:solidFill>
                <a:latin typeface="Arial"/>
                <a:cs typeface="Arial"/>
              </a:rPr>
              <a:t>FlexSoft Arge — Temmuz 2026</a:t>
            </a:r>
          </a:p>
        </p:txBody>
      </p:sp>
    </p:spTree>
    <p:extLst>
      <p:ext uri="{BB962C8B-B14F-4D97-AF65-F5344CB8AC3E}">
        <p14:creationId xmlns:p14="http://schemas.microsoft.com/office/powerpoint/2010/main" val="37162868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143000" y="1143000"/>
            <a:ext cx="16011525" cy="8010525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ln w="9525">
            <a:solidFill>
              <a:srgbClr val="0F172A">
                <a:alpha val="8000"/>
              </a:srgbClr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3" name="Text 1"/>
          <p:cNvSpPr/>
          <p:nvPr/>
        </p:nvSpPr>
        <p:spPr>
          <a:xfrm>
            <a:off x="1143000" y="754261"/>
            <a:ext cx="1256109" cy="989823"/>
          </a:xfrm>
          <a:prstGeom prst="rect">
            <a:avLst/>
          </a:prstGeom>
          <a:noFill/>
          <a:ln/>
        </p:spPr>
        <p:txBody>
          <a:bodyPr wrap="none" lIns="25400" tIns="25400" rIns="25400" bIns="25400" rtlCol="0" anchor="t">
            <a:spAutoFit/>
          </a:bodyPr>
          <a:lstStyle/>
          <a:p>
            <a:pPr marL="0" indent="0" algn="l">
              <a:lnSpc>
                <a:spcPct val="132857"/>
              </a:lnSpc>
              <a:buNone/>
            </a:pPr>
            <a:r>
              <a:rPr lang="en-US" sz="2400" b="1" kern="0" spc="144" dirty="0">
                <a:solidFill>
                  <a:srgbClr val="3B82F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LISANSLAMA</a:t>
            </a:r>
            <a:endParaRPr lang="en-US" sz="2400" dirty="0"/>
          </a:p>
        </p:txBody>
      </p:sp>
      <p:sp>
        <p:nvSpPr>
          <p:cNvPr id="4" name="Text 2"/>
          <p:cNvSpPr/>
          <p:nvPr/>
        </p:nvSpPr>
        <p:spPr>
          <a:xfrm>
            <a:off x="1095524" y="1646039"/>
            <a:ext cx="17654424" cy="101527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spAutoFit/>
          </a:bodyPr>
          <a:lstStyle/>
          <a:p>
            <a:pPr marL="0" indent="0" algn="l">
              <a:lnSpc>
                <a:spcPct val="87273"/>
              </a:lnSpc>
              <a:buNone/>
            </a:pPr>
            <a:r>
              <a:rPr lang="en-US" sz="7200" b="1" dirty="0">
                <a:solidFill>
                  <a:srgbClr val="0F17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14 günlük ücretsiz deneme</a:t>
            </a:r>
            <a:endParaRPr lang="en-US" sz="7200" dirty="0"/>
          </a:p>
        </p:txBody>
      </p:sp>
      <p:sp>
        <p:nvSpPr>
          <p:cNvPr id="5" name="Text 3"/>
          <p:cNvSpPr/>
          <p:nvPr/>
        </p:nvSpPr>
        <p:spPr>
          <a:xfrm>
            <a:off x="1143000" y="3202335"/>
            <a:ext cx="16344900" cy="57573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spAutoFit/>
          </a:bodyPr>
          <a:lstStyle/>
          <a:p>
            <a:pPr marL="0" indent="0" algn="l">
              <a:lnSpc>
                <a:spcPct val="123077"/>
              </a:lnSpc>
              <a:buNone/>
            </a:pPr>
            <a:r>
              <a:rPr lang="en-US" sz="3000" dirty="0">
                <a:solidFill>
                  <a:srgbClr val="0F17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AppManager içinden tek tıkla başlatılır — tüm kontroller arka planda otomatik.</a:t>
            </a:r>
            <a:endParaRPr lang="en-US" sz="3000" dirty="0"/>
          </a:p>
        </p:txBody>
      </p:sp>
      <p:sp>
        <p:nvSpPr>
          <p:cNvPr id="6" name="Text 4"/>
          <p:cNvSpPr/>
          <p:nvPr/>
        </p:nvSpPr>
        <p:spPr>
          <a:xfrm>
            <a:off x="1943100" y="4143375"/>
            <a:ext cx="14986000" cy="58682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spAutoFit/>
          </a:bodyPr>
          <a:lstStyle/>
          <a:p>
            <a:pPr marL="0" indent="0" algn="l">
              <a:lnSpc>
                <a:spcPct val="150000"/>
              </a:lnSpc>
              <a:buNone/>
            </a:pPr>
            <a:r>
              <a:rPr lang="en-US" sz="2600" b="1" dirty="0">
                <a:solidFill>
                  <a:srgbClr val="2563E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Giriş.</a:t>
            </a:r>
            <a:r>
              <a:rPr lang="en-US" sz="2600" dirty="0">
                <a:solidFill>
                  <a:srgbClr val="0F17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AppManager'a hesabınızla giriş yaparsınız.</a:t>
            </a:r>
            <a:endParaRPr lang="en-US" sz="2600" dirty="0"/>
          </a:p>
        </p:txBody>
      </p:sp>
      <p:sp>
        <p:nvSpPr>
          <p:cNvPr id="8" name="Text 6"/>
          <p:cNvSpPr/>
          <p:nvPr/>
        </p:nvSpPr>
        <p:spPr>
          <a:xfrm>
            <a:off x="1943100" y="4972050"/>
            <a:ext cx="14986000" cy="58682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spAutoFit/>
          </a:bodyPr>
          <a:lstStyle/>
          <a:p>
            <a:pPr marL="0" indent="0" algn="l">
              <a:lnSpc>
                <a:spcPct val="150000"/>
              </a:lnSpc>
              <a:buNone/>
            </a:pPr>
            <a:r>
              <a:rPr lang="en-US" sz="2600" b="1" dirty="0">
                <a:solidFill>
                  <a:srgbClr val="2563E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Demo ekranı.</a:t>
            </a:r>
            <a:r>
              <a:rPr lang="en-US" sz="2600" dirty="0">
                <a:solidFill>
                  <a:srgbClr val="0F17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Aktif lisans yoksa "Demoyu Başlat" ekranı çıkar.</a:t>
            </a:r>
            <a:endParaRPr lang="en-US" sz="2600" dirty="0"/>
          </a:p>
        </p:txBody>
      </p:sp>
      <p:sp>
        <p:nvSpPr>
          <p:cNvPr id="10" name="Text 8"/>
          <p:cNvSpPr/>
          <p:nvPr/>
        </p:nvSpPr>
        <p:spPr>
          <a:xfrm>
            <a:off x="1943100" y="5800725"/>
            <a:ext cx="14986000" cy="58682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spAutoFit/>
          </a:bodyPr>
          <a:lstStyle/>
          <a:p>
            <a:pPr marL="0" indent="0" algn="l">
              <a:lnSpc>
                <a:spcPct val="150000"/>
              </a:lnSpc>
              <a:buNone/>
            </a:pPr>
            <a:r>
              <a:rPr lang="en-US" sz="2600" b="1" dirty="0">
                <a:solidFill>
                  <a:srgbClr val="2563E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Başlat.</a:t>
            </a:r>
            <a:r>
              <a:rPr lang="en-US" sz="2600" dirty="0">
                <a:solidFill>
                  <a:srgbClr val="0F17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"Demoyu Başlat" butonuna basarsınız.</a:t>
            </a:r>
            <a:endParaRPr lang="en-US" sz="2600" dirty="0"/>
          </a:p>
        </p:txBody>
      </p:sp>
      <p:sp>
        <p:nvSpPr>
          <p:cNvPr id="12" name="Text 10"/>
          <p:cNvSpPr/>
          <p:nvPr/>
        </p:nvSpPr>
        <p:spPr>
          <a:xfrm>
            <a:off x="1943100" y="6629400"/>
            <a:ext cx="14986000" cy="58682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spAutoFit/>
          </a:bodyPr>
          <a:lstStyle/>
          <a:p>
            <a:pPr marL="0" indent="0" algn="l">
              <a:lnSpc>
                <a:spcPct val="150000"/>
              </a:lnSpc>
              <a:buNone/>
            </a:pPr>
            <a:r>
              <a:rPr lang="en-US" sz="2600" b="1" dirty="0">
                <a:solidFill>
                  <a:srgbClr val="2563E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Otomatik kontrol.</a:t>
            </a:r>
            <a:r>
              <a:rPr lang="en-US" sz="2600" dirty="0">
                <a:solidFill>
                  <a:srgbClr val="0F17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E-posta doğrulaması ve parmak izi arka planda kontrol edilir.</a:t>
            </a:r>
            <a:endParaRPr lang="en-US" sz="2600" dirty="0"/>
          </a:p>
        </p:txBody>
      </p:sp>
      <p:sp>
        <p:nvSpPr>
          <p:cNvPr id="14" name="Text 12"/>
          <p:cNvSpPr/>
          <p:nvPr/>
        </p:nvSpPr>
        <p:spPr>
          <a:xfrm>
            <a:off x="1943100" y="7458075"/>
            <a:ext cx="14986000" cy="58682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spAutoFit/>
          </a:bodyPr>
          <a:lstStyle/>
          <a:p>
            <a:pPr marL="0" indent="0" algn="l">
              <a:lnSpc>
                <a:spcPct val="150000"/>
              </a:lnSpc>
              <a:buNone/>
            </a:pPr>
            <a:r>
              <a:rPr lang="en-US" sz="2600" b="1" dirty="0">
                <a:solidFill>
                  <a:srgbClr val="2563E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Aktif.</a:t>
            </a:r>
            <a:r>
              <a:rPr lang="en-US" sz="2600" dirty="0">
                <a:solidFill>
                  <a:srgbClr val="0F17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Sunucu 14 günlük demoyu parmak izine bağlar — anında kullanıma hazır.</a:t>
            </a:r>
            <a:endParaRPr lang="en-US" sz="2600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CE5C24A-D3BD-4237-BCF0-90B547E5ACED}"/>
              </a:ext>
            </a:extLst>
          </p:cNvPr>
          <p:cNvSpPr txBox="1"/>
          <p:nvPr/>
        </p:nvSpPr>
        <p:spPr>
          <a:xfrm>
            <a:off x="1143000" y="8712200"/>
            <a:ext cx="6604000" cy="330200"/>
          </a:xfrm>
          <a:prstGeom prst="rect">
            <a:avLst/>
          </a:prstGeom>
          <a:noFill/>
        </p:spPr>
        <p:txBody>
          <a:bodyPr vertOverflow="overflow" vert="horz" wrap="none" rtlCol="0" anchor="t" anchorCtr="0">
            <a:noAutofit/>
          </a:bodyPr>
          <a:lstStyle/>
          <a:p>
            <a:pPr algn="l"/>
            <a:r>
              <a:rPr lang="tr-TR" sz="2000">
                <a:solidFill>
                  <a:srgbClr val="64748B"/>
                </a:solidFill>
                <a:latin typeface="Arial"/>
                <a:cs typeface="Arial"/>
              </a:rPr>
              <a:t>FlexSoft Arge — Temmuz 2026</a:t>
            </a:r>
          </a:p>
        </p:txBody>
      </p:sp>
    </p:spTree>
    <p:extLst>
      <p:ext uri="{BB962C8B-B14F-4D97-AF65-F5344CB8AC3E}">
        <p14:creationId xmlns:p14="http://schemas.microsoft.com/office/powerpoint/2010/main" val="14333841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143000" y="1143000"/>
            <a:ext cx="16011525" cy="8010525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ln w="9525">
            <a:solidFill>
              <a:srgbClr val="0F172A">
                <a:alpha val="8000"/>
              </a:srgbClr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3" name="Text 1"/>
          <p:cNvSpPr/>
          <p:nvPr/>
        </p:nvSpPr>
        <p:spPr>
          <a:xfrm>
            <a:off x="1143000" y="754261"/>
            <a:ext cx="1256109" cy="989823"/>
          </a:xfrm>
          <a:prstGeom prst="rect">
            <a:avLst/>
          </a:prstGeom>
          <a:noFill/>
          <a:ln/>
        </p:spPr>
        <p:txBody>
          <a:bodyPr wrap="none" lIns="25400" tIns="25400" rIns="25400" bIns="25400" rtlCol="0" anchor="t">
            <a:spAutoFit/>
          </a:bodyPr>
          <a:lstStyle/>
          <a:p>
            <a:pPr marL="0" indent="0" algn="l">
              <a:lnSpc>
                <a:spcPct val="132857"/>
              </a:lnSpc>
              <a:buNone/>
            </a:pPr>
            <a:r>
              <a:rPr lang="en-US" sz="2400" b="1" kern="0" spc="144" dirty="0">
                <a:solidFill>
                  <a:srgbClr val="3B82F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LISANSLAMA</a:t>
            </a:r>
            <a:endParaRPr lang="en-US" sz="2400" dirty="0"/>
          </a:p>
        </p:txBody>
      </p:sp>
      <p:sp>
        <p:nvSpPr>
          <p:cNvPr id="4" name="Text 2"/>
          <p:cNvSpPr/>
          <p:nvPr/>
        </p:nvSpPr>
        <p:spPr>
          <a:xfrm>
            <a:off x="1095524" y="1646039"/>
            <a:ext cx="17654424" cy="101527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spAutoFit/>
          </a:bodyPr>
          <a:lstStyle/>
          <a:p>
            <a:pPr marL="0" indent="0" algn="l">
              <a:lnSpc>
                <a:spcPct val="87273"/>
              </a:lnSpc>
              <a:buNone/>
            </a:pPr>
            <a:r>
              <a:rPr lang="en-US" sz="7200" b="1" dirty="0">
                <a:solidFill>
                  <a:srgbClr val="0F17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Lisans yeni bilgisayara nasıl taşınır?</a:t>
            </a:r>
            <a:endParaRPr lang="en-US" sz="7200" dirty="0"/>
          </a:p>
        </p:txBody>
      </p:sp>
      <p:sp>
        <p:nvSpPr>
          <p:cNvPr id="5" name="Text 3"/>
          <p:cNvSpPr/>
          <p:nvPr/>
        </p:nvSpPr>
        <p:spPr>
          <a:xfrm>
            <a:off x="1943100" y="3357711"/>
            <a:ext cx="14986000" cy="58682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spAutoFit/>
          </a:bodyPr>
          <a:lstStyle/>
          <a:p>
            <a:pPr marL="0" indent="0" algn="l">
              <a:lnSpc>
                <a:spcPct val="150000"/>
              </a:lnSpc>
              <a:buNone/>
            </a:pPr>
            <a:r>
              <a:rPr lang="en-US" sz="2600" b="1" dirty="0">
                <a:solidFill>
                  <a:srgbClr val="2563E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Talep.</a:t>
            </a:r>
            <a:r>
              <a:rPr lang="en-US" sz="2600" dirty="0">
                <a:solidFill>
                  <a:srgbClr val="0F17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Kullanıcı AppManager'dan "PC değiştir" talebi gönderir.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1943100" y="4300686"/>
            <a:ext cx="14986000" cy="58682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spAutoFit/>
          </a:bodyPr>
          <a:lstStyle/>
          <a:p>
            <a:pPr marL="0" indent="0" algn="l">
              <a:lnSpc>
                <a:spcPct val="150000"/>
              </a:lnSpc>
              <a:buNone/>
            </a:pPr>
            <a:r>
              <a:rPr lang="en-US" sz="2600" b="1" dirty="0">
                <a:solidFill>
                  <a:srgbClr val="2563E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Onay.</a:t>
            </a:r>
            <a:r>
              <a:rPr lang="en-US" sz="2600" dirty="0">
                <a:solidFill>
                  <a:srgbClr val="0F17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Talep admin panelinden onaylanır.</a:t>
            </a:r>
            <a:endParaRPr lang="en-US" sz="2600" dirty="0"/>
          </a:p>
        </p:txBody>
      </p:sp>
      <p:sp>
        <p:nvSpPr>
          <p:cNvPr id="9" name="Text 7"/>
          <p:cNvSpPr/>
          <p:nvPr/>
        </p:nvSpPr>
        <p:spPr>
          <a:xfrm>
            <a:off x="1943100" y="5243661"/>
            <a:ext cx="14986000" cy="58682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spAutoFit/>
          </a:bodyPr>
          <a:lstStyle/>
          <a:p>
            <a:pPr marL="0" indent="0" algn="l">
              <a:lnSpc>
                <a:spcPct val="150000"/>
              </a:lnSpc>
              <a:buNone/>
            </a:pPr>
            <a:r>
              <a:rPr lang="en-US" sz="2600" b="1" dirty="0">
                <a:solidFill>
                  <a:srgbClr val="2563E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Geçiş.</a:t>
            </a:r>
            <a:r>
              <a:rPr lang="en-US" sz="2600" dirty="0">
                <a:solidFill>
                  <a:srgbClr val="0F17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Lisans eski bilgisayardan koparılıp yeni parmak izine geçer.</a:t>
            </a:r>
            <a:endParaRPr lang="en-US" sz="2600" dirty="0"/>
          </a:p>
        </p:txBody>
      </p:sp>
      <p:sp>
        <p:nvSpPr>
          <p:cNvPr id="11" name="Text 9"/>
          <p:cNvSpPr/>
          <p:nvPr/>
        </p:nvSpPr>
        <p:spPr>
          <a:xfrm>
            <a:off x="1143000" y="6615261"/>
            <a:ext cx="16973550" cy="54566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spAutoFit/>
          </a:bodyPr>
          <a:lstStyle/>
          <a:p>
            <a:pPr marL="0" indent="0" algn="l">
              <a:lnSpc>
                <a:spcPct val="150000"/>
              </a:lnSpc>
              <a:buNone/>
            </a:pPr>
            <a:r>
              <a:rPr lang="en-US" sz="2400" dirty="0">
                <a:solidFill>
                  <a:srgbClr val="1E3A8A"/>
                </a:solidFill>
                <a:highlight>
                  <a:srgbClr val="EFF6FF"/>
                </a:highlight>
                <a:latin typeface="Arial" pitchFamily="34" charset="0"/>
                <a:ea typeface="Arial" pitchFamily="34" charset="-122"/>
                <a:cs typeface="Arial" pitchFamily="34" charset="-120"/>
              </a:rPr>
              <a:t>Kural </a:t>
            </a:r>
            <a:r>
              <a:rPr lang="en-US" sz="2400" dirty="0">
                <a:solidFill>
                  <a:srgbClr val="2563E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Lisans her zaman tek bilgisayarda kalır; yalnızca hangi bilgisayar olduğu değişir.</a:t>
            </a:r>
            <a:endParaRPr lang="en-US" sz="2400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97B3A1C-1D29-42FD-89AB-13BF8A251905}"/>
              </a:ext>
            </a:extLst>
          </p:cNvPr>
          <p:cNvSpPr txBox="1"/>
          <p:nvPr/>
        </p:nvSpPr>
        <p:spPr>
          <a:xfrm>
            <a:off x="1143000" y="8712200"/>
            <a:ext cx="6604000" cy="330200"/>
          </a:xfrm>
          <a:prstGeom prst="rect">
            <a:avLst/>
          </a:prstGeom>
          <a:noFill/>
        </p:spPr>
        <p:txBody>
          <a:bodyPr vertOverflow="overflow" vert="horz" wrap="none" rtlCol="0" anchor="t" anchorCtr="0">
            <a:noAutofit/>
          </a:bodyPr>
          <a:lstStyle/>
          <a:p>
            <a:pPr algn="l"/>
            <a:r>
              <a:rPr lang="tr-TR" sz="2000">
                <a:solidFill>
                  <a:srgbClr val="64748B"/>
                </a:solidFill>
                <a:latin typeface="Arial"/>
                <a:cs typeface="Arial"/>
              </a:rPr>
              <a:t>FlexSoft Arge — Temmuz 2026</a:t>
            </a:r>
          </a:p>
        </p:txBody>
      </p:sp>
    </p:spTree>
    <p:extLst>
      <p:ext uri="{BB962C8B-B14F-4D97-AF65-F5344CB8AC3E}">
        <p14:creationId xmlns:p14="http://schemas.microsoft.com/office/powerpoint/2010/main" val="393138105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2563EB"/>
      </a:accent1>
      <a:accent2>
        <a:srgbClr val="ED7D31"/>
      </a:accent2>
      <a:accent3>
        <a:srgbClr val="A5A5A5"/>
      </a:accent3>
      <a:accent4>
        <a:srgbClr val="FFC000"/>
      </a:accent4>
      <a:accent5>
        <a:srgbClr val="3B82F6"/>
      </a:accent5>
      <a:accent6>
        <a:srgbClr val="70AD47"/>
      </a:accent6>
      <a:hlink>
        <a:srgbClr val="2563EB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350" row="0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F8D48A70-0770-4ADA-A8E7-849031054A08}">
  <we:reference id="wa200010725" version="1.0.0.1" store="en-US" storeType="OMEX"/>
  <we:alternateReferences>
    <we:reference id="WA200010725" version="1.0.0.1" store="" storeType="OMEX"/>
  </we:alternateReferences>
  <we:properties>
    <we:property name="claude.fileId" value="&quot;a7dd017f-22d1-4748-950a-8d28e74124bf&quot;"/>
  </we:properties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otalTime>180</TotalTime>
  <Words>797</Words>
  <Application>Microsoft Office PowerPoint</Application>
  <PresentationFormat>Custom</PresentationFormat>
  <Paragraphs>97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Courier New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kerem peker</cp:lastModifiedBy>
  <cp:revision>3</cp:revision>
  <dcterms:created xsi:type="dcterms:W3CDTF">2026-07-12T13:01:03Z</dcterms:created>
  <dcterms:modified xsi:type="dcterms:W3CDTF">2026-07-12T19:26:32Z</dcterms:modified>
</cp:coreProperties>
</file>